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24"/>
  </p:notesMasterIdLst>
  <p:sldIdLst>
    <p:sldId id="256" r:id="rId2"/>
    <p:sldId id="258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0" r:id="rId11"/>
    <p:sldId id="266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67" r:id="rId20"/>
    <p:sldId id="277" r:id="rId21"/>
    <p:sldId id="278" r:id="rId22"/>
    <p:sldId id="27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pha" initials="a" lastIdx="1" clrIdx="0">
    <p:extLst>
      <p:ext uri="{19B8F6BF-5375-455C-9EA6-DF929625EA0E}">
        <p15:presenceInfo xmlns:p15="http://schemas.microsoft.com/office/powerpoint/2012/main" userId="alph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22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E975A-1E20-440D-B719-FFF2B1CA49F1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6DC4A-5214-41E1-82E0-88B57DF1B5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0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حذف عبارات اضافی یا خاص در جستجو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6DC4A-5214-41E1-82E0-88B57DF1B5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89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E80D6C-E211-E068-7642-2500E38FC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20A56B5-B595-7F6E-B094-4431BEEB27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C4E7949-9226-1FA3-1BC3-F9062603B2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شما می توانید یک عبارت را در یک فیلد خاص با قرار دادن یک برچسب فیلد جستجو بعد از عبارت جستجو کنید. برای مثال، </a:t>
            </a:r>
            <a:r>
              <a:rPr lang="en-US" dirty="0"/>
              <a:t>UCLA[ad] </a:t>
            </a:r>
            <a:r>
              <a:rPr lang="fa-IR" dirty="0"/>
              <a:t>فقط در قسمت افلیشن عبارت "</a:t>
            </a:r>
            <a:r>
              <a:rPr lang="en-US" dirty="0"/>
              <a:t>UCLA" </a:t>
            </a:r>
            <a:r>
              <a:rPr lang="fa-IR" dirty="0"/>
              <a:t>را جستجو می کند.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045A9-CD0D-BC18-7467-54321B1696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081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زمینه پژوهش مجله یا نویسنده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6DC4A-5214-41E1-82E0-88B57DF1B5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552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F32E1-A504-3942-8B45-0EE2EAE8C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4BFD23-ED2C-80FC-C530-75C13BED47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945337B-DBE9-C75F-82D3-062D6F2B9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زمینه پژوهش مجله یا نویسنده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68A2A-FE56-E02F-9723-D2101D96F4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4596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D48912-5AEA-5A4C-26E7-49D84FA72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48B994-9784-7F7A-6DDB-BBF65513DE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92C5C4-1616-FFB2-5261-D835016DE2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9635F-7D9D-C755-421A-9996109B5F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096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8B1CBF-9D92-C471-D4BC-96F846429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51B92DD-4D0F-60AF-08E3-2B45917AC5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1861E6-61AA-4D59-B084-C703347C6D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F5FB5-299A-3C42-5E58-3E9D970F8B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1547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47C83-7B4A-DEC7-4485-54A09ADF7F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E1CE57-5B2D-9EC8-6486-83EA26A1CE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78A47AE-EBF3-80BF-34B9-CCD2A5AFB7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5359E-AC99-6408-EDD3-A44427BE26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239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بصورت حروف بزرگ نوشته شود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6DC4A-5214-41E1-82E0-88B57DF1B5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006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شما می توانید یک عبارت را در یک فیلد خاص با قرار دادن یک برچسب فیلد جستجو بعد از عبارت جستجو کنید. برای مثال، </a:t>
            </a:r>
            <a:r>
              <a:rPr lang="en-US" dirty="0"/>
              <a:t>UCLA[ad] </a:t>
            </a:r>
            <a:r>
              <a:rPr lang="fa-IR" dirty="0"/>
              <a:t>فقط در قسمت افلیشن عبارت "</a:t>
            </a:r>
            <a:r>
              <a:rPr lang="en-US" dirty="0"/>
              <a:t>UCLA" </a:t>
            </a:r>
            <a:r>
              <a:rPr lang="fa-IR" dirty="0"/>
              <a:t>را جستجو می کند.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B6DC4A-5214-41E1-82E0-88B57DF1B58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4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49A6FA-108A-6FC9-809F-CB6285A59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BE6A67-3189-0400-1EBB-3715D97EF1C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EA43FA-A606-210B-A7FE-495C61AD2B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شما می توانید یک عبارت را در یک فیلد خاص با قرار دادن یک برچسب فیلد جستجو بعد از عبارت جستجو کنید. برای مثال، </a:t>
            </a:r>
            <a:r>
              <a:rPr lang="en-US" dirty="0"/>
              <a:t>UCLA[ad] </a:t>
            </a:r>
            <a:r>
              <a:rPr lang="fa-IR" dirty="0"/>
              <a:t>فقط در قسمت افلیشن عبارت "</a:t>
            </a:r>
            <a:r>
              <a:rPr lang="en-US" dirty="0"/>
              <a:t>UCLA" </a:t>
            </a:r>
            <a:r>
              <a:rPr lang="fa-IR" dirty="0"/>
              <a:t>را جستجو می کند.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D2B82E-4E12-1690-A75F-439972FB68B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367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2B5F7-D04B-B2F7-302C-A4B5DCC1C4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2046DBA-9F2C-5BE1-CAA2-B7B2BB05CC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1797D3-A80A-FBD0-6BA9-29346D3768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شما می توانید یک عبارت را در یک فیلد خاص با قرار دادن یک برچسب فیلد جستجو بعد از عبارت جستجو کنید. برای مثال، </a:t>
            </a:r>
            <a:r>
              <a:rPr lang="en-US" dirty="0"/>
              <a:t>UCLA[ad] </a:t>
            </a:r>
            <a:r>
              <a:rPr lang="fa-IR" dirty="0"/>
              <a:t>فقط در قسمت افلیشن عبارت "</a:t>
            </a:r>
            <a:r>
              <a:rPr lang="en-US" dirty="0"/>
              <a:t>UCLA" </a:t>
            </a:r>
            <a:r>
              <a:rPr lang="fa-IR" dirty="0"/>
              <a:t>را جستجو می کند.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82AA86-D96F-9896-5A6A-9F18F5641E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4729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C356F-9532-4D5A-1AB0-9D886CDD5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879D0C-726F-E549-78A3-9CD478199E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C8D9B4-5FF6-F1B0-3704-0548E62BEB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شما می توانید یک عبارت را در یک فیلد خاص با قرار دادن یک برچسب فیلد جستجو بعد از عبارت جستجو کنید. برای مثال، </a:t>
            </a:r>
            <a:r>
              <a:rPr lang="en-US" dirty="0"/>
              <a:t>UCLA[ad] </a:t>
            </a:r>
            <a:r>
              <a:rPr lang="fa-IR" dirty="0"/>
              <a:t>فقط در قسمت افلیشن عبارت "</a:t>
            </a:r>
            <a:r>
              <a:rPr lang="en-US" dirty="0"/>
              <a:t>UCLA" </a:t>
            </a:r>
            <a:r>
              <a:rPr lang="fa-IR" dirty="0"/>
              <a:t>را جستجو می کند.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57726-4516-0725-86A1-0C78E8EB3A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B6DC4A-5214-41E1-82E0-88B57DF1B58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047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557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6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2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21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192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6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3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968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0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89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97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1D48643-CB33-4D28-9BB1-CEAD6D5FB4AA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4E1C75-04CE-45BF-B766-D44FFCE2FCE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54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F30CA-E3AC-F5B1-D618-A7003DC89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773722"/>
            <a:ext cx="10000306" cy="3839821"/>
          </a:xfrm>
        </p:spPr>
        <p:txBody>
          <a:bodyPr/>
          <a:lstStyle/>
          <a:p>
            <a:pPr algn="ctr"/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</a:t>
            </a:r>
            <a:b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b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Advanced Search</a:t>
            </a:r>
            <a:b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PubMed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E802AD-24D8-61C9-8C9D-74DF9A267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6" y="4944132"/>
            <a:ext cx="8846755" cy="1096899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Mehrdad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valipour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1403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195CC2F-0854-9854-97F1-AF5B26D3B2D3}"/>
              </a:ext>
            </a:extLst>
          </p:cNvPr>
          <p:cNvSpPr/>
          <p:nvPr/>
        </p:nvSpPr>
        <p:spPr>
          <a:xfrm>
            <a:off x="329784" y="103225"/>
            <a:ext cx="4002374" cy="142748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PubMed User Guide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Last update: February 25, 2025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63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C6C58-215B-3B22-B1D8-63794202A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A8E76-8AA4-6B86-A951-E90F6D49A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249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by </a:t>
            </a:r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C55A9E-9709-22E5-2E1F-99B0A8A99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results timeline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search builder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by a single date in the search box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for a date range in the search box</a:t>
            </a:r>
          </a:p>
        </p:txBody>
      </p:sp>
    </p:spTree>
    <p:extLst>
      <p:ext uri="{BB962C8B-B14F-4D97-AF65-F5344CB8AC3E}">
        <p14:creationId xmlns:p14="http://schemas.microsoft.com/office/powerpoint/2010/main" val="259906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2C16C1-A5D2-7D52-EEC8-628383A73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795D0-5E6D-1AF4-FFD9-1B7F0001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Filters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996D7-D341-A4A4-2B6F-11568D389A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use filters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narrow your search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by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date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 availability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attribute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type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language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other.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availability filters</a:t>
            </a: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text, free full text, or an abstract</a:t>
            </a:r>
            <a:r>
              <a:rPr lang="fa-I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842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CAFD2-E8A9-3BBB-F183-9228F7A624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18ED4-22B4-B436-84EF-B9D890486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Searching for a </a:t>
            </a:r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phrase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3E846-B619-2D87-3E82-197B21BAED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phrases are recognized by the subject translation table used in PubMed's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Automatic Term Mapping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(ATM). For example, if you enter fever of unknown origin, PubMed recognizes this phrase as a </a:t>
            </a:r>
            <a:r>
              <a:rPr lang="en-US" sz="2800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bypass ATM and search for a specific phrase using the following formats: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Enclose the phrase in double quotes: "kidney allograft"</a:t>
            </a:r>
          </a:p>
        </p:txBody>
      </p:sp>
    </p:spTree>
    <p:extLst>
      <p:ext uri="{BB962C8B-B14F-4D97-AF65-F5344CB8AC3E}">
        <p14:creationId xmlns:p14="http://schemas.microsoft.com/office/powerpoint/2010/main" val="3322060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F634A0-C8A9-E012-996A-6A30CDB06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D096C-57E6-B339-F8B1-59DAD49E4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Combining search terms with</a:t>
            </a:r>
            <a:br>
              <a:rPr kumimoji="0" lang="fa-IR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Boolean operators (AND, OR, NOT)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FB225-76A5-9F89-0C07-477D508C6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PubMed applies an AND operator between concepts, e.g., "vitamin c common cold" is translated as vitamin c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common cold. Enter Boolean operators in uppercase characters to combine or exclude search terms: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retrieves results that include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search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retrieves results that include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search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excludes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retrieval of terms from your search.</a:t>
            </a:r>
          </a:p>
        </p:txBody>
      </p:sp>
    </p:spTree>
    <p:extLst>
      <p:ext uri="{BB962C8B-B14F-4D97-AF65-F5344CB8AC3E}">
        <p14:creationId xmlns:p14="http://schemas.microsoft.com/office/powerpoint/2010/main" val="1618267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FBD1E8-3843-6615-E455-08EAB9F21C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2189E-ED07-2C06-9C4D-71A3201E9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Using search field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830C5-538F-A390-62DF-9FC32F188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search for a term in a specific field by including a search field tag after the term; for example, UCLA[ad] will search for the term “UCLA” in the affiliation field only.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field tags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 [ad]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Fields [all]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Identifier [aid]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[au]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 Identifier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auid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[book]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Correction Type</a:t>
            </a:r>
          </a:p>
        </p:txBody>
      </p:sp>
    </p:spTree>
    <p:extLst>
      <p:ext uri="{BB962C8B-B14F-4D97-AF65-F5344CB8AC3E}">
        <p14:creationId xmlns:p14="http://schemas.microsoft.com/office/powerpoint/2010/main" val="1183373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1510C-7C23-25F5-C5E9-0E0841359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E6054-D5B5-DE24-94F6-9F521B823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 field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DBF76-DCDC-91EA-4F13-291C4841C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Author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 Date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crdt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EC/RN Number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Editor [ed]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Entry Date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 [filter] [sb]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Author Name [1au]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Author Name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Investigator Name [fir]</a:t>
            </a:r>
          </a:p>
        </p:txBody>
      </p:sp>
    </p:spTree>
    <p:extLst>
      <p:ext uri="{BB962C8B-B14F-4D97-AF65-F5344CB8AC3E}">
        <p14:creationId xmlns:p14="http://schemas.microsoft.com/office/powerpoint/2010/main" val="2114108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10CF7-EF8A-DFA2-15D9-F8C26EAA3D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46157-B571-A26F-4A85-B8B64BCEA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 field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E7889-67B6-9CB7-AAE2-FD1A1FCFB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Grants and Funding [gr]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Investigator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ISBN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isbn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Issue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Journal [ta]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 [la]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Last Author Name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lastau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Location ID [lid]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Major Topic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Subheadings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Terms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3133797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3BD9ED-F47D-5C32-79ED-A74F49DDA9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44C17-2E70-51EB-192E-C3CC606E4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 field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B64C2-7E85-6A2B-16A4-000B59B53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Modification Date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NLM Unique ID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Term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Pagination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Name as Subject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Pharmacological Action [pa]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Place of Publication [pl]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PMCID and MID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PMID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pmid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598491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C3484-5BF1-3C5B-0322-CD8EEA6DF5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5EAB4-850F-5BCC-B4A2-F32F36F09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 field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DBDFB7-E2F8-99A6-5088-46794095F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 Date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 Type [pt]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Publisher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Source ID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Subset [sb]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Concept [nm]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Words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Title/Abstract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tiab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Transliterated Title [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[vi]</a:t>
            </a:r>
          </a:p>
        </p:txBody>
      </p:sp>
    </p:spTree>
    <p:extLst>
      <p:ext uri="{BB962C8B-B14F-4D97-AF65-F5344CB8AC3E}">
        <p14:creationId xmlns:p14="http://schemas.microsoft.com/office/powerpoint/2010/main" val="1617205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8A32E-080F-AFAE-529F-1B0B3779F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4372-9BAB-848A-D86A-5AB8C04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Proximity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F556B-11A5-99DF-957F-A896D4264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can use proximity searching to search for multiple terms appearing in any order within a specified distance of one another in the [Title], [Title/Abstract], or [Affiliation] fields.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create a proximity search in PubMed, enter your terms using the following format: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98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495593-0E48-A038-C9B2-886DE4411D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7EA13-02D1-2027-DAD1-A52C6464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2492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in PubMed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D075B-041B-9060-6967-434C9FDD9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I search PubMed?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retrieved too many citations. How can I focus my search?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retrieved too few citations. How can I expand my search?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a specific citation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by author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by journal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by date</a:t>
            </a:r>
          </a:p>
        </p:txBody>
      </p:sp>
    </p:spTree>
    <p:extLst>
      <p:ext uri="{BB962C8B-B14F-4D97-AF65-F5344CB8AC3E}">
        <p14:creationId xmlns:p14="http://schemas.microsoft.com/office/powerpoint/2010/main" val="402197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675B79-234A-7FE4-A368-FCED00C7F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01F1A-7FEA-0721-A9AB-2F9D2D616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Searching in a </a:t>
            </a:r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specific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16D20-C5E7-653F-097B-1FFA3EF90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Advanced Search Builder to search for terms in a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field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or journal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For some fields, an autocomplete feature will provide suggestions as you type.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specific field -- and bypass Automatic Term Mapping -- by adding a search field tag to a term.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196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983EA-2A3B-51BF-04BD-DF212DB2B0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1C313-564D-851F-71EE-BA05A36A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Browsing the index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87A3F-757C-9F62-80F8-A501ADDB9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Advanced Search Builder to search for terms in a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field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such as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 or journal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For some fields, an autocomplete feature will provide suggestions as you type.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specific field -- and bypass Automatic Term Mapping -- by adding a search field tag to a term.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5612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46ACDD-94A5-1C6E-42E0-10F092E3F7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41946-1FBD-E58C-5277-E0ABF51B8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Advanced</a:t>
            </a:r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AC96B-72D7-A62D-AC53-8845D373B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in a specific field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Browsing the index of terms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Previewing the number of search results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searches using History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Viewing the Search Details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7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2FF3C-3E0D-4EB2-6B29-0F12ECEA5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32531"/>
          </a:xfrm>
        </p:spPr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Search in PubMed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057AD-0911-F8CE-E610-45D01AE61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Filters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Searching for a phrase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Wildcards and truncation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Combining search terms with Boolean operators (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search field tags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Proximity searching</a:t>
            </a:r>
          </a:p>
        </p:txBody>
      </p:sp>
    </p:spTree>
    <p:extLst>
      <p:ext uri="{BB962C8B-B14F-4D97-AF65-F5344CB8AC3E}">
        <p14:creationId xmlns:p14="http://schemas.microsoft.com/office/powerpoint/2010/main" val="720015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F2B9-7464-50BC-3C7E-BD808C248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42590"/>
          </a:xfrm>
        </p:spPr>
        <p:txBody>
          <a:bodyPr>
            <a:normAutofit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How do I search PubMed?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EF260-0F09-261C-5C73-D052E292A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US" sz="2800" b="0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8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concepts 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your search. </a:t>
            </a:r>
          </a:p>
          <a:p>
            <a:pPr algn="l">
              <a:buFont typeface="+mj-lt"/>
              <a:buAutoNum type="arabicPeriod"/>
            </a:pPr>
            <a:r>
              <a:rPr lang="en-US" sz="2800" b="0" i="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the terms (or key concepts) </a:t>
            </a:r>
            <a:r>
              <a:rPr lang="en-US" sz="28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search box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Press the Enter key or </a:t>
            </a:r>
            <a:r>
              <a:rPr lang="en-US" sz="28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click Search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 many searches, it is not necessary to use special tags or syntax.</a:t>
            </a:r>
          </a:p>
          <a:p>
            <a:pPr algn="l"/>
            <a:endParaRPr lang="en-US" sz="2800" b="0" i="0" dirty="0">
              <a:solidFill>
                <a:srgbClr val="21212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PubMed uses multiple tools to help you </a:t>
            </a:r>
            <a:r>
              <a:rPr lang="en-US" sz="28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find relevant results</a:t>
            </a:r>
            <a:r>
              <a:rPr lang="en-US" sz="28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9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CAF1A-2781-0845-2FEF-10BA7968F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152" y="676347"/>
            <a:ext cx="10058400" cy="1559131"/>
          </a:xfrm>
        </p:spPr>
        <p:txBody>
          <a:bodyPr>
            <a:noAutofit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retrieved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too many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citations.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How can I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focus my search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341DC-6B58-C7CA-175A-052F7997E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limit the number of search results: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Replace general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terms with more specific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ones (e.g., low back pain instead of back pain).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 terms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your query.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sidebar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filters to restrict results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date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text availability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article type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more.</a:t>
            </a:r>
          </a:p>
        </p:txBody>
      </p:sp>
    </p:spTree>
    <p:extLst>
      <p:ext uri="{BB962C8B-B14F-4D97-AF65-F5344CB8AC3E}">
        <p14:creationId xmlns:p14="http://schemas.microsoft.com/office/powerpoint/2010/main" val="78722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66DBE-22C3-2893-2026-2CB3ACA38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559131"/>
          </a:xfrm>
        </p:spPr>
        <p:txBody>
          <a:bodyPr>
            <a:noAutofit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retrieved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too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few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citations.</a:t>
            </a: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How can I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expand my search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98E7-4AE2-F91B-900B-14B223DEE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abstract page for a citation,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the Similar Articles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section for a pre-calculated set of additional PubMed citations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closely related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that article.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Remove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extraneous or specific terms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search box.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using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alternative terms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describe the concepts you are searching.</a:t>
            </a:r>
          </a:p>
        </p:txBody>
      </p:sp>
    </p:spTree>
    <p:extLst>
      <p:ext uri="{BB962C8B-B14F-4D97-AF65-F5344CB8AC3E}">
        <p14:creationId xmlns:p14="http://schemas.microsoft.com/office/powerpoint/2010/main" val="1239180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F67636-3011-CE3B-E0DB-7A9EA5CB5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82C68-0B35-F791-29C0-FD61F1CEB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2492"/>
          </a:xfrm>
        </p:spPr>
        <p:txBody>
          <a:bodyPr>
            <a:noAutofit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Find a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specific citation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F1521-56B7-8EE7-0F45-86596C38D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Paste the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article title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search box, or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enter citation details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the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 name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the article was published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search box and the PubMed citation sensor will automatically analyze your query for citation information to return the correct citation.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citation sensor incorporates a fuzzy matching algorithm and will retrieve the </a:t>
            </a: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best match even if a search includes an incorrect term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You do not need to use field tags or Boolean operators.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30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66290-0378-8874-874C-D92FABB32C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1D3B1-76D0-08C1-1975-C0C234EBB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2492"/>
          </a:xfrm>
        </p:spPr>
        <p:txBody>
          <a:bodyPr>
            <a:noAutofit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Searching by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author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65E21-2A85-B2DF-E229-901E8E71B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the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author’s last name and initials without punctuation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search box, and click Search. 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only know the author’s last name, use the author search field </a:t>
            </a: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tag [au],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brody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[au]. 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Names entered using either the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lastname+initials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format (e.g., smith ja) or the full name format (john a smith) and no search tag are searched as authors as well as collaborators, if they exist in PubMed.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27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BE588A-D3EA-3943-157C-B85CAF047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C9D79-34AE-2F1C-4BD5-73E9528B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092492"/>
          </a:xfrm>
        </p:spPr>
        <p:txBody>
          <a:bodyPr>
            <a:noAutofit/>
          </a:bodyPr>
          <a:lstStyle/>
          <a:p>
            <a:pPr marL="91440" marR="0" lvl="0" indent="-9144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Searching by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journal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F05E4-26EA-43AC-3446-73C37C770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one of the following in the search box: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full journal title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molecular biology of the cell)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abbreviation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mol biol cell)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ISSN number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standardized international code (e.g., 1059-1524)</a:t>
            </a:r>
            <a:endParaRPr lang="fa-I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9848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</TotalTime>
  <Words>1519</Words>
  <Application>Microsoft Office PowerPoint</Application>
  <PresentationFormat>Widescreen</PresentationFormat>
  <Paragraphs>169</Paragraphs>
  <Slides>22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Calibri Light</vt:lpstr>
      <vt:lpstr>Times New Roman</vt:lpstr>
      <vt:lpstr>Wingdings</vt:lpstr>
      <vt:lpstr>Retrospect</vt:lpstr>
      <vt:lpstr>Search  and  Advanced Search  in PubMed </vt:lpstr>
      <vt:lpstr>Search in PubMed </vt:lpstr>
      <vt:lpstr>Search in PubMed </vt:lpstr>
      <vt:lpstr>How do I search PubMed?</vt:lpstr>
      <vt:lpstr>I retrieved too many citations.  How can I focus my search? </vt:lpstr>
      <vt:lpstr>I retrieved too few citations.  How can I expand my search?</vt:lpstr>
      <vt:lpstr>Find a specific citation</vt:lpstr>
      <vt:lpstr>Searching by author</vt:lpstr>
      <vt:lpstr>Searching by journal</vt:lpstr>
      <vt:lpstr>Searching by date</vt:lpstr>
      <vt:lpstr>Filters</vt:lpstr>
      <vt:lpstr>Searching for a phrase</vt:lpstr>
      <vt:lpstr>Combining search terms with  Boolean operators (AND, OR, NOT)</vt:lpstr>
      <vt:lpstr>Using search field tags</vt:lpstr>
      <vt:lpstr>Search field tags</vt:lpstr>
      <vt:lpstr>Search field tags</vt:lpstr>
      <vt:lpstr>Search field tags</vt:lpstr>
      <vt:lpstr>Search field tags</vt:lpstr>
      <vt:lpstr>Proximity searching</vt:lpstr>
      <vt:lpstr>Searching in a specific field</vt:lpstr>
      <vt:lpstr>Browsing the index of terms</vt:lpstr>
      <vt:lpstr>Advanced Search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alpha</dc:creator>
  <cp:lastModifiedBy>alpha</cp:lastModifiedBy>
  <cp:revision>5</cp:revision>
  <dcterms:created xsi:type="dcterms:W3CDTF">2025-03-03T18:10:53Z</dcterms:created>
  <dcterms:modified xsi:type="dcterms:W3CDTF">2025-03-03T19:52:29Z</dcterms:modified>
</cp:coreProperties>
</file>